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4" r:id="rId6"/>
    <p:sldId id="258" r:id="rId7"/>
    <p:sldId id="259" r:id="rId8"/>
    <p:sldId id="260" r:id="rId9"/>
    <p:sldId id="261" r:id="rId10"/>
    <p:sldId id="275" r:id="rId11"/>
    <p:sldId id="276" r:id="rId12"/>
    <p:sldId id="277" r:id="rId13"/>
    <p:sldId id="262" r:id="rId14"/>
    <p:sldId id="278" r:id="rId15"/>
    <p:sldId id="279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0.xml"/><Relationship Id="rId8" Type="http://schemas.openxmlformats.org/officeDocument/2006/relationships/slide" Target="../slides/slide18.xml"/><Relationship Id="rId7" Type="http://schemas.openxmlformats.org/officeDocument/2006/relationships/slide" Target="../slides/slide16.xml"/><Relationship Id="rId6" Type="http://schemas.openxmlformats.org/officeDocument/2006/relationships/slide" Target="../slides/slide14.xml"/><Relationship Id="rId5" Type="http://schemas.openxmlformats.org/officeDocument/2006/relationships/slide" Target="../slides/slide6.xml"/><Relationship Id="rId4" Type="http://schemas.openxmlformats.org/officeDocument/2006/relationships/slide" Target="../slides/slide5.xml"/><Relationship Id="rId3" Type="http://schemas.openxmlformats.org/officeDocument/2006/relationships/slide" Target="../slides/slide4.xml"/><Relationship Id="rId2" Type="http://schemas.openxmlformats.org/officeDocument/2006/relationships/image" Target="../media/image4.jpeg"/><Relationship Id="rId10" Type="http://schemas.openxmlformats.org/officeDocument/2006/relationships/slide" Target="../slides/slide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d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d326766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ba2d74dc1&amp;cid=ba2d74dc1&amp;vtp=1">
            <a:hlinkClick r:id="rId3" action="ppaction://hlinksldjump"/>
          </p:cNvPr>
          <p:cNvSpPr/>
          <p:nvPr/>
        </p:nvSpPr>
        <p:spPr>
          <a:xfrm>
            <a:off x="379476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bc600bbca&amp;cid=bc600bbca&amp;vtp=1">
            <a:hlinkClick r:id="rId4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781272b19&amp;cid=781272b19&amp;vtp=1">
            <a:hlinkClick r:id="rId5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d2fb5a75a&amp;cid=d2fb5a75a&amp;vtp=1">
            <a:hlinkClick r:id="rId6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18da918a3&amp;cid=18da918a3&amp;vtp=1">
            <a:hlinkClick r:id="rId7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d3a642ce7&amp;cid=d3a642ce7&amp;vtp=1">
            <a:hlinkClick r:id="rId8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0d919f25f&amp;cid=0d919f25f&amp;vtp=1">
            <a:hlinkClick r:id="rId9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a073d1bf0&amp;cid=a073d1bf0&amp;vtp=1">
            <a:hlinkClick r:id="rId10" action="ppaction://hlinksldjump"/>
          </p:cNvPr>
          <p:cNvSpPr/>
          <p:nvPr/>
        </p:nvSpPr>
        <p:spPr>
          <a:xfrm>
            <a:off x="7818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d32676626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_BD#d32676626.fixed?color=0,173,163&amp;vtp=1&amp;bbb=1"/>
              <p:cNvSpPr/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课时评价作业（五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4000" b="1" i="0" dirty="0" smtClean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修辞立其诚</a:t>
                </a:r>
                <a:endParaRPr lang="en-US" altLang="zh-CN" sz="4000" dirty="0"/>
              </a:p>
            </p:txBody>
          </p:sp>
        </mc:Choice>
        <mc:Fallback>
          <p:sp>
            <p:nvSpPr>
              <p:cNvPr id="3" name="C_1_BD#d32676626.fixed?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blipFill rotWithShape="1">
                <a:blip r:embed="rId1"/>
                <a:stretch>
                  <a:fillRect l="-2" t="-1796" r="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1#4e65e8655?pid=8fd0ca2e8&amp;color=0,0,0&amp;vtp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左传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襄公二十五年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郑国子产在侵伐陈国之后献捷于晋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终依靠有理有据的说辞获得晋人对其行为的认可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孔子因此发表了一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通感慨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言以足志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文以足言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谁知其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言之无文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行而不远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晋为伯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郑入陈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非文辞不为功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慎辞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言语用来充分表达意志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优美的辞令让言语表达更加完美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助于优美的辞令无法建功立业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因此一定要认真谨慎地对待言辞之事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由此可知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慎辞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不仅需要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立其诚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同时也需要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文其辞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”。“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修辞立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其诚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非文辞不为功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的双向制约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一方面强调了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慎辞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的立场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一方面也使言辞的实效性与审美性都得到了充分的关注与肯定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摘编自刘跃进《简明中国文学史读本》）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2#4e65e8655?pid=8fd0ca2e8&amp;color=0,0,0&amp;vtp=1&amp;bt=1&amp;bbb=1&amp;hb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语言来自生活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文字来自书本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书读多了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群众语言听得熟了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自然就会写文章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脑子里老是记着修辞学上的许多格式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那是只有吃苦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写不成文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章的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古书上有一句话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修辞立其诚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这句话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我倒老是记在心里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把修辞和诚意联系起来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我觉得这是古人深思熟虑得出来的独到见解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通常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一谈到修辞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就是合乎语法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语言简洁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漂亮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多变化等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其实不得要领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修辞的目的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是立诚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立诚然后辞修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这是语言文字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的辩证法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2#4e65e8655?pid=8fd0ca2e8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在日常生活中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以及表现在文字上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如果是真诚感情的流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不用修辞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就能有感人的力量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情见乎辞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这就是言辞已经传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达了真诚的感情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振振有词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念念有词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这就很难说了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其中不真诚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的成分可能不少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听者也就不一定会受感动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有辞不一定有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而只有真诚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才能使辞感动听者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达到修辞的目的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可谓善辩矣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但古人说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好辩而无诚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所谓利口覆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邦国之人也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因此只能说是辞令家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不能说是文学家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作家的语言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也可以像苏秦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张仪那样的善辩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但必须出自创作的真诚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才能成为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感人的文学语言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2#4e65e8655?pid=8fd0ca2e8&amp;color=0,0,0&amp;vtp=1&amp;bt=1&amp;bbb=1&amp;hb=1"/>
          <p:cNvSpPr/>
          <p:nvPr/>
        </p:nvSpPr>
        <p:spPr>
          <a:xfrm>
            <a:off x="612648" y="468000"/>
            <a:ext cx="10963656" cy="588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就是苏秦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除了外交辞令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有时也说真诚的话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也能感动人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战国策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苏秦不得志时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家人对他很冷淡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及至得志归里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人态度大变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苏秦曰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嗟乎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贫穷则父母不子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富贵则亲戚畏惧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生世上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势位富贵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盖可忽乎哉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这就叫情见乎辞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比他游说诸侯时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说的话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真诚多了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也就近似文学语言了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从事文学工作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欲求语言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文字感人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必先从诚意做起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有的人为人不诚实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善观风色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察气候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施权术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耍两面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不适于文学写作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可以在别的方面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求得发展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是这种人写的文章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不只他们的小说到处给人虚伪造作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投机取巧的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就是一篇千把字的散文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看不上几句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也会使人有这种感觉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文学如明镜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不能掩饰虚伪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摘编自孙犁《谈修辞》）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d2fb5a75a?pid=4e65e8655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下列对材料相关内容的理解，不正确的一项是（3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2_1#d2fb5a75a.bracket?pid=4e65e8655&amp;color=0,0,0&amp;vpa=4&amp;vtp=1"/>
          <p:cNvSpPr/>
          <p:nvPr/>
        </p:nvSpPr>
        <p:spPr>
          <a:xfrm>
            <a:off x="9525667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11_2#d2fb5a75a.choices?pid=4e65e8655&amp;color=0,0,0&amp;vtp=1&amp;bbb=1&amp;hb=1"/>
          <p:cNvSpPr/>
          <p:nvPr/>
        </p:nvSpPr>
        <p:spPr>
          <a:xfrm>
            <a:off x="612648" y="108459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“君举必书”等史官文化传统，起到了规范君主言行以垂范后世的作用。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“知者不言”虽带有消极的成分，但不影响其包含进德修业的立诚之义。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孔子注重文辞的优美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认为优美的文辞可使记载的事情流传得更为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久远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“情见乎辞”相当于言为心声，即言辞已经传达了真诚的感情。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3_1#d2fb5a75a?pid=4e65e8655&amp;color=0,0,0&amp;mp=1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B项，“但不影响其包含进德修业的立诚之义”错误。“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进德修业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是儒家的追求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4_1#18da918a3?pid=4e65e8655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根据材料内容，下列说法正确的一项是（3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5_1#18da918a3.bracket?pid=4e65e8655&amp;color=0,0,0&amp;vpa=5&amp;vtp=1"/>
          <p:cNvSpPr/>
          <p:nvPr/>
        </p:nvSpPr>
        <p:spPr>
          <a:xfrm>
            <a:off x="84461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14_2#18da918a3.choices?pid=4e65e8655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天子的“无戏言”和普通百姓的“慎言语”，其实都渗透着“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修辞立其诚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的成分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如果戍边将士不借助于优美的辞令，那么杀敌报国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建功立业等崇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高理想是很难实现的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正因为苏秦运用文学语言向家人表达人情冷暖、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世态炎凉的看法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所以他的话是真诚的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孙犁认为那些为人不诚实的人不宜从事文学写作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建议这些人在其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他方面干出一番事业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6_1#18da918a3?pid=4e65e8655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B项，“那么杀敌报国、建功立业等崇高理想是很难实现的”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错误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材料一中的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“建功立业”是指“文”的方面（外交、文学创作等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武”的方面。C项，“因为苏秦运用文学语言向家人表达人情冷暖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态炎凉的看法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，所以他的话是真诚的”错误。苏秦的话真诚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是因为那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是他真情实感的流露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。D项，“建议这些人在其他方面干出一番事业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。孙犁所谓“可以在别的方面，求得发展”含有婉讽之意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并非鼓励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这些人在某一领域干出一番事业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d3a642ce7?pid=4e65e8655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张岱年在《修辞立其诚》中说：“‘立其诚’可以说包括三层含义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是名实一致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，二是言行一致，三是表里一致。”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结合两则材料和这句话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下列解说不恰当的一项是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8_1#d3a642ce7.bracket?pid=4e65e8655&amp;color=0,0,0&amp;vpa=6&amp;vtp=1"/>
          <p:cNvSpPr/>
          <p:nvPr/>
        </p:nvSpPr>
        <p:spPr>
          <a:xfrm>
            <a:off x="6045866" y="1771020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17_2#d3a642ce7.choices?pid=4e65e8655&amp;color=0,0,0&amp;vtp=1&amp;bbb=1&amp;hb=1"/>
          <p:cNvSpPr/>
          <p:nvPr/>
        </p:nvSpPr>
        <p:spPr>
          <a:xfrm>
            <a:off x="612648" y="24416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张岱年的这句话从三个不同层面对“修辞立其诚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的内涵进行了高度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材料一中“桐叶封弟”的故事能够体现“言行一致”这一层面的内涵。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材料二中所举“振振有词”“念念有词”，可以反证“表里一致”的观点。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材料二中苏秦不得志时对家人说的话，是“名实一致”这一内涵的体现。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9_1#d3a642ce7?pid=4e65e8655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D项，“是‘名实一致’这一内涵的体现”错误。“名实一致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指的是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言辞或命题与客观实际一致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。苏秦不得志时对家人说的话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是其内心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真情的流露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，是“情见乎辞”，应是“表里一致”这一内涵的体现。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6d883a4e?pid=d32676626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08d5cd7dd?pid=06d883a4e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修辞立其诚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包含端正学风的问题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汉书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孺林传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记载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齐诗的经师辕固曾对公孙弘说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务正学以言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无曲学以阿世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曲学阿世即是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曲解经典的原义以讨好于时尚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也就是背离了原则而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顺风转鸵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这就违反了追求真理的学术宗旨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修辞立其诚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应是端正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学风的首要准则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汉代经师所尊祟的是儒家的原则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我们今天则应强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调社会主义的基本原则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5_1#0d919f25f?sp=1&amp;pid=4e65e8655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材料二叙述苏秦一事，运用了哪些论证方法？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各有什么论证效果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6_1#0d919f25f?sp=1&amp;pid=4e65e8655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论证方法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：用苏秦的事例证明观点，属于举例论证；（1分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苏秦外交辞令的不诚和其日常言语的真诚结合起来证明观点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属于对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比论证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。（1分）论证效果：用事实说话，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增强了论证的说服力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1分）运用对比论证，使“修辞立其诚”的观点得以突出。（1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1_1#0d919f25f?pid=4e65e8655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首先，确定论证方法；然后，结合论证内容，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分析论证效果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战国策》载，苏秦不得志时，家人对他很冷淡，及至得志归里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人态度大变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。苏秦曰：‘嗟乎！贫穷则父母不子，富贵则亲戚畏惧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生世上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，势位富贵，盖可忽乎哉！’”此处运用了举例论证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用苏秦的事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例证明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“真诚的话，也能感动人”的观点，增强了论证的说服力；“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张仪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，可谓善辩矣，但古人说：好辩而无诚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所谓利口覆邦国之人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。”“比他游说诸侯时说的话，真诚多了。也就近似文学语言了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属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于对比论证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，作者运用正反对比论证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将苏秦外交辞令的不诚和其日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常言语的真诚对比分析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，突出了“修辞立其诚”的观点。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5_1#a073d1bf0?sp=1&amp;pid=4e65e8655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材料一和材料二中画横线部分论述语言“立诚”和“有文采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的关系有怎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样的不同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？请简要说明。（6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6_1#a073d1bf0?sp=1&amp;pid=4e65e8655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材料一：论述了语言“立诚”的同时还要“有文采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彼此互相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，使言辞的实效性和审美性得到统一。②材料二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阐述了语言不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能一味追求漂亮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，修辞的目的是“立诚”，“立诚”之后才可追求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有文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3_1#a073d1bf0?pid=4e65e8655&amp;color=0,0,0&amp;vtp=1&amp;bt=1&amp;bbb=1&amp;hb=1"/>
          <p:cNvSpPr/>
          <p:nvPr/>
        </p:nvSpPr>
        <p:spPr>
          <a:xfrm>
            <a:off x="612648" y="468000"/>
            <a:ext cx="10963656" cy="572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①材料一说，“‘慎辞’不仅需要‘立其诚’，同时也需要‘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文其辞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’”，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意思是在说话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、作文时既要“立其诚”，又要“文其辞”，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两者同样重要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“‘修辞立其诚’与‘非文辞不为功’的双向制约，一方面强调了‘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慎辞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的立场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另一方面也使言辞的实效性与审美性都得到了充分的关注与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肯定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”分析可知，论述了语言在“立诚”的同时还要“有文采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且只有这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两者双向制约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，言辞的实效性和审美性才能得到统一。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材料二画横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线部分第一句说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“一谈到修辞，就是合乎语法，语言简洁、漂亮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多变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，其实不得要领”，阐述了语言不能一味追求漂亮。第二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修辞的目的，是立诚；立诚然后辞修。这是语言文字的辩证法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说修辞的目的是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“立诚”，“立诚”之后才可“辞修”，也就是说“立诚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才可追求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“有文采”。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08d5cd7dd?pid=06d883a4e&amp;color=0,0,0&amp;vtp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揭示客观真理确非容易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但是表达自己的真实思想应该并非难事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千百年来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由于世事的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说真话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讲实话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却不是容易做到的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人们常常把真实的思想感情隐藏起来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这是由于复杂的不正常的社会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关系所造成的人心的扭曲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把真实的自己的见解表达出来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应是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修辞立其诚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的起码要求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_1#ba2d74dc1?sp=1&amp;pid=08d5cd7dd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文中第一段有多处错别字，请找出两处并加以改正。（4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</a:t>
            </a:r>
            <a:endParaRPr lang="en-US" altLang="zh-CN" sz="2800" dirty="0"/>
          </a:p>
        </p:txBody>
      </p:sp>
      <p:sp>
        <p:nvSpPr>
          <p:cNvPr id="3" name="QB_4_AN.3_1#ba2d74dc1.blank?pid=08d5cd7dd&amp;color=0,0,0&amp;vpa=1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孺”改为“儒”，“鸵”改为“舵”，“祟”改为“崇”。（每处2分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找出任意两处即可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_1#bc600bbca?sp=1&amp;pid=08d5cd7dd&amp;color=0,0,0&amp;mp=1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请在文中横线处填入恰当的成语。（4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</a:t>
            </a:r>
            <a:endParaRPr lang="en-US" altLang="zh-CN" sz="2800" dirty="0"/>
          </a:p>
        </p:txBody>
      </p:sp>
      <p:sp>
        <p:nvSpPr>
          <p:cNvPr id="3" name="QB_4_AN.5_1#bc600bbca.blank?pid=08d5cd7dd&amp;color=0,0,0&amp;mp=1&amp;vpa=2&amp;vtp=1&amp;bbb=1"/>
          <p:cNvSpPr/>
          <p:nvPr/>
        </p:nvSpPr>
        <p:spPr>
          <a:xfrm>
            <a:off x="1524667" y="1085220"/>
            <a:ext cx="61118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哗众取宠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错综纷繁（每处2分）</a:t>
            </a:r>
            <a:endParaRPr lang="en-US" altLang="zh-CN" sz="2800" dirty="0"/>
          </a:p>
        </p:txBody>
      </p:sp>
      <p:sp>
        <p:nvSpPr>
          <p:cNvPr id="4" name="QB_4_AS.6_1#bc600bbca?pid=08d5cd7dd&amp;color=0,0,0&amp;vtp=1&amp;bbb=1&amp;hb=1"/>
          <p:cNvSpPr/>
          <p:nvPr/>
        </p:nvSpPr>
        <p:spPr>
          <a:xfrm>
            <a:off x="612648" y="18066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第一处：“曲学阿世”的意思是歪曲学术（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指曲解经典的原义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来迎合世俗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，所以可填“哗众取宠”。哗众取宠：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用言论行动迎合众人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以博得好感或拥护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。第二处：根据语境可知，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此处是说世事复杂多变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使得说真话不容易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。可填“错综纷繁”。错综纷繁：形容头绪繁多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况复杂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781272b19?sp=1&amp;pid=08d5cd7dd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文中画横线的句子有语病，请修改。可以改变语序、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少量增删词语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但不得改变原意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800" dirty="0"/>
          </a:p>
        </p:txBody>
      </p:sp>
      <p:sp>
        <p:nvSpPr>
          <p:cNvPr id="3" name="QB_4_AN.8_1#781272b19.blank?pid=08d5cd7dd&amp;color=0,0,0&amp;vpa=3&amp;vtp=1&amp;bbb=1&amp;hb=1"/>
          <p:cNvSpPr/>
          <p:nvPr/>
        </p:nvSpPr>
        <p:spPr>
          <a:xfrm>
            <a:off x="612648" y="1732920"/>
            <a:ext cx="10963656" cy="192024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这是复杂的不正常的社会关系所造成的人心的扭曲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，把自己的真实见解表达出来，这应是“修辞立其诚”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的起码要求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800" dirty="0"/>
          </a:p>
        </p:txBody>
      </p:sp>
      <p:sp>
        <p:nvSpPr>
          <p:cNvPr id="4" name="QB_4_AS.9_1#781272b19?pid=08d5cd7dd&amp;color=0,0,0&amp;vtp=1&amp;bbb=1&amp;hb=1"/>
          <p:cNvSpPr/>
          <p:nvPr/>
        </p:nvSpPr>
        <p:spPr>
          <a:xfrm>
            <a:off x="612648" y="37243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画横线的句子存在两处错误：一是句式杂糅，“由于”与“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所造成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杂糅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，删去“由于”；二是语序不当，多重定语的顺序应是“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属数动形名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自己”表领属，应放在形容词“真实”前面。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fd0ca2e8?pid=d32676626&amp;color=0,173,163&amp;vtp=1&amp;bt=1&amp;bbb=1"/>
          <p:cNvSpPr/>
          <p:nvPr/>
        </p:nvSpPr>
        <p:spPr>
          <a:xfrm>
            <a:off x="612648" y="466345"/>
            <a:ext cx="10963656" cy="72174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5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0_1#4e65e8655?pid=8fd0ca2e8&amp;color=0,0,0&amp;vtp=1&amp;bbb=1&amp;hb=1"/>
          <p:cNvSpPr/>
          <p:nvPr/>
        </p:nvSpPr>
        <p:spPr>
          <a:xfrm>
            <a:off x="612648" y="1162003"/>
            <a:ext cx="10963656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云南保山模拟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语言艺术的文学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语言观念决定了早期中国文学独特的表达方式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与后代追求诗赋华丽的观念相比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先秦时代盛行的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修辞立其诚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具有更普遍的意义与影响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修辞立其诚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指修饰文辞要立足于表达内心之诚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是孔子解释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九三爻辞时所云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除此之外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象辞还有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君子以慎言语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节饮食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子夏易传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释之曰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1#4e65e8655?pid=8fd0ca2e8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言语者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祸福之几也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由此可知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言语被视为招福致祸的预兆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从很早的时代开始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慎言语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的思想就对人们的行为产生了深刻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的影响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史官文化中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君举必书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左史记言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右史记事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的传统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了规范君主言行以垂范世人而设的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晋世家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记载周成王与叔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虞游戏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削桐叶为珪封叔虞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后在史佚的提醒与坚持下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叔虞被封于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这是史籍关于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天子无戏言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的最早记载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天子无戏言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的表现与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后果不同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对于普通百姓而言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慎言语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的思想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更多地表现为戒慎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恐惧的小心翼翼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所说的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口开舌举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必有祸患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一说法中包含着惨痛的历史经验与教训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而这样的经验与教训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1#4e65e8655?pid=8fd0ca2e8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言语者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祸福之几也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的现实依据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面对这样的历史与现实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老子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以消极的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知者不言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作为避祸之策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积极进取的儒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家提出了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修辞立其诚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的言语观念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修辞立其诚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与君子的进德修业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联系起来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强调了黾勉从事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谨慎言语所应有的题中之义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修辞立其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强调的是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实际上也隐含了类似于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知者不言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这在以言语应对为主要手段的外交聘问场合得到了集中表现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左传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襄公二十七年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伯有赋诗不当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志诬其上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而被断言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将为戮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一类的事件屡屡见载于史籍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这与上述史佚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天子无戏言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的故事一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充分说明了主掌文献典籍的史官对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慎辞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观念的理解与认同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5238</Words>
  <Application>WPS 演示</Application>
  <PresentationFormat>宽屏</PresentationFormat>
  <Paragraphs>225</Paragraphs>
  <Slides>23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2025-04-01T09:15:00Z</dcterms:created>
  <dcterms:modified xsi:type="dcterms:W3CDTF">2025-09-02T09:27:37Z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CD1F536E1BC247AC9AB3EED398CFE6E2_12</vt:lpwstr>
  </property>
  <property fmtid="{D5CDD505-2E9C-101B-9397-08002B2CF9AE}" pid="3" name="KSOProductBuildVer">
    <vt:lpwstr>2052-12.1.0.22529</vt:lpwstr>
  </property>
</Properties>
</file>